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CAE4B-C671-4FB6-A2C0-99962541AF6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63B3E-7BF6-42BC-B8DC-5F5D97B9C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961DEF8-8B16-4907-8149-CF817CA44B65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AA26472-B8B4-4627-82EB-E208B1BACA88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8B2254-8D8E-4192-AE30-23922C6233D5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54BC63-41D9-40F6-961B-C4FB77BE2053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1A5E40-4383-4BC5-9BC3-250B6C87A1BA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5FC9F1-DD85-4F33-93AF-3A940DD2C428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A65505D-5B1B-4154-9DDA-E10026FC5814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A5713CC-0CBC-447F-A150-12A4FE6D73E5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OdKBo8f-sS0/VHH7OLeR4LI/AAAAAAAAAGk/1E35EEZKP1o/s1600/%D0%A1%D0%BB%D0%B0%D0%B9%D0%B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1.bp.blogspot.com/-OdKBo8f-sS0/VHH7OLeR4LI/AAAAAAAAAGk/1E35EEZKP1o/s1600/%D0%A1%D0%BB%D0%B0%D0%B9%D0%B41.JPG"/>
          <p:cNvPicPr>
            <a:picLocks noChangeAspect="1" noChangeArrowheads="1"/>
          </p:cNvPicPr>
          <p:nvPr/>
        </p:nvPicPr>
        <p:blipFill>
          <a:blip r:embed="rId2" cstate="print"/>
          <a:srcRect l="3937" t="95548" r="-11"/>
          <a:stretch>
            <a:fillRect/>
          </a:stretch>
        </p:blipFill>
        <p:spPr bwMode="auto">
          <a:xfrm>
            <a:off x="179512" y="7173416"/>
            <a:ext cx="8784976" cy="305272"/>
          </a:xfrm>
          <a:prstGeom prst="rect">
            <a:avLst/>
          </a:prstGeom>
          <a:noFill/>
        </p:spPr>
      </p:pic>
      <p:pic>
        <p:nvPicPr>
          <p:cNvPr id="4" name="Picture 2" descr="http://3.bp.blogspot.com/-cELyQjWgUrk/VHH7QczHZjI/AAAAAAAAAG0/TLD3K_3Kdgw/s1600/%D0%A1%D0%BB%D0%B0%D0%B9%D0%B43.JPG"/>
          <p:cNvPicPr>
            <a:picLocks noChangeAspect="1" noChangeArrowheads="1"/>
          </p:cNvPicPr>
          <p:nvPr/>
        </p:nvPicPr>
        <p:blipFill>
          <a:blip r:embed="rId3" cstate="print"/>
          <a:srcRect t="91999"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>
                <a:solidFill>
                  <a:srgbClr val="0033CC"/>
                </a:solidFill>
                <a:latin typeface="Arial Black" pitchFamily="32" charset="0"/>
              </a:rPr>
              <a:t>«Часики»</a:t>
            </a:r>
            <a:r>
              <a:rPr lang="ru-RU" sz="3200">
                <a:solidFill>
                  <a:srgbClr val="330033"/>
                </a:solidFill>
                <a:latin typeface="Arial Black" pitchFamily="32" charset="0"/>
              </a:rPr>
              <a:t> - отведение кончика языка к углам рта вправо-влево. Нижняя челюсть при этом неподвижна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9500"/>
            <a:ext cx="4500563" cy="3659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349500"/>
            <a:ext cx="4500562" cy="361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50825" y="0"/>
            <a:ext cx="8569325" cy="171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>
                <a:solidFill>
                  <a:srgbClr val="0033CC"/>
                </a:solidFill>
                <a:latin typeface="Arial Black" pitchFamily="32" charset="0"/>
              </a:rPr>
              <a:t>«Качели»</a:t>
            </a:r>
            <a:r>
              <a:rPr lang="ru-RU" sz="3200">
                <a:solidFill>
                  <a:srgbClr val="330033"/>
                </a:solidFill>
                <a:latin typeface="Arial Black" pitchFamily="32" charset="0"/>
              </a:rPr>
              <a:t> - рот широко открыт, движения языка вверх-вниз, за верхние зубы – за нижние зубы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0938"/>
            <a:ext cx="4643438" cy="3367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2420938"/>
            <a:ext cx="4427537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-65088"/>
            <a:ext cx="9144000" cy="2408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800" b="1" i="1">
                <a:solidFill>
                  <a:srgbClr val="0033CC"/>
                </a:solidFill>
                <a:latin typeface="Arial Black" pitchFamily="32" charset="0"/>
              </a:rPr>
              <a:t>«Вкусное варенье»</a:t>
            </a:r>
            <a:r>
              <a:rPr lang="ru-RU" sz="3800">
                <a:solidFill>
                  <a:srgbClr val="330033"/>
                </a:solidFill>
                <a:latin typeface="Arial Black" pitchFamily="32" charset="0"/>
              </a:rPr>
              <a:t> - слизывание варенья с верхней и нижней губы попеременно. Круговое облизывание губ</a:t>
            </a:r>
            <a:r>
              <a:rPr lang="ru-RU" sz="3800">
                <a:solidFill>
                  <a:srgbClr val="330033"/>
                </a:solidFill>
                <a:latin typeface="Times New Roman" pitchFamily="16" charset="0"/>
              </a:rPr>
              <a:t> 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2492375"/>
            <a:ext cx="5689600" cy="410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2.bp.blogspot.com/-h2Av1Tt6-yM/VHH7psTg1BI/AAAAAAAAAI8/EekYQkRAgE8/s1600/%D0%A1%D0%BB%D0%B0%D0%B9%D0%B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2276475"/>
            <a:ext cx="9144000" cy="1503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>
                <a:solidFill>
                  <a:srgbClr val="330033"/>
                </a:solidFill>
                <a:latin typeface="Arial Black" pitchFamily="32" charset="0"/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4.bp.blogspot.com/-9A9JZo8KdSU/VHH7PFW_bpI/AAAAAAAAAGs/NTql1UxOWVo/s1600/%D0%A1%D0%BB%D0%B0%D0%B9%D0%B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3.bp.blogspot.com/-cELyQjWgUrk/VHH7QczHZjI/AAAAAAAAAG0/TLD3K_3Kdgw/s1600/%D0%A1%D0%BB%D0%B0%D0%B9%D0%B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3.bp.blogspot.com/-t_nxGlnAFuI/VHH7R-GmJoI/AAAAAAAAAG8/abxqDUxw-Bw/s1600/%D0%A1%D0%BB%D0%B0%D0%B9%D0%B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8893175" cy="162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200" b="1" i="1">
                <a:solidFill>
                  <a:srgbClr val="0033CC"/>
                </a:solidFill>
                <a:latin typeface="Times New Roman" pitchFamily="16" charset="0"/>
              </a:rPr>
              <a:t>«Улыбка»</a:t>
            </a:r>
            <a:r>
              <a:rPr lang="ru-RU" sz="4200" b="1">
                <a:solidFill>
                  <a:srgbClr val="330033"/>
                </a:solidFill>
                <a:latin typeface="Times New Roman" pitchFamily="16" charset="0"/>
              </a:rPr>
              <a:t> - улыбнуться, </a:t>
            </a:r>
            <a:br>
              <a:rPr lang="ru-RU" sz="4200" b="1">
                <a:solidFill>
                  <a:srgbClr val="330033"/>
                </a:solidFill>
                <a:latin typeface="Times New Roman" pitchFamily="16" charset="0"/>
              </a:rPr>
            </a:br>
            <a:r>
              <a:rPr lang="ru-RU" sz="4200" b="1">
                <a:solidFill>
                  <a:srgbClr val="330033"/>
                </a:solidFill>
                <a:latin typeface="Times New Roman" pitchFamily="16" charset="0"/>
              </a:rPr>
              <a:t>не обнажая зубы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1714500"/>
            <a:ext cx="6429375" cy="457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39750" y="182563"/>
            <a:ext cx="82804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800" b="1" i="1" dirty="0" smtClean="0">
                <a:solidFill>
                  <a:srgbClr val="0033CC"/>
                </a:solidFill>
                <a:latin typeface="Arial Black" pitchFamily="32" charset="0"/>
              </a:rPr>
              <a:t>«Блинчик»</a:t>
            </a:r>
            <a:r>
              <a:rPr lang="ru-RU" sz="3800" dirty="0" smtClean="0">
                <a:solidFill>
                  <a:srgbClr val="330033"/>
                </a:solidFill>
                <a:latin typeface="Arial Black" pitchFamily="32" charset="0"/>
              </a:rPr>
              <a:t> </a:t>
            </a:r>
            <a:r>
              <a:rPr lang="ru-RU" sz="3800" dirty="0">
                <a:solidFill>
                  <a:srgbClr val="330033"/>
                </a:solidFill>
                <a:latin typeface="Arial Black" pitchFamily="32" charset="0"/>
              </a:rPr>
              <a:t>- широкий язык спокойно лежит на нижней губе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2071688"/>
            <a:ext cx="6415088" cy="455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>
                <a:solidFill>
                  <a:srgbClr val="0033CC"/>
                </a:solidFill>
                <a:latin typeface="Arial Black" pitchFamily="32" charset="0"/>
              </a:rPr>
              <a:t>«Горка»</a:t>
            </a:r>
            <a:r>
              <a:rPr lang="ru-RU" sz="3200">
                <a:solidFill>
                  <a:srgbClr val="330033"/>
                </a:solidFill>
                <a:latin typeface="Arial Black" pitchFamily="32" charset="0"/>
              </a:rPr>
              <a:t> - улыбнуться, открыть рот, кончик языка упереть в нижние зубы, язык не должен выпячиваться вперед</a:t>
            </a:r>
            <a:r>
              <a:rPr lang="ru-RU" sz="3800">
                <a:solidFill>
                  <a:srgbClr val="330033"/>
                </a:solidFill>
                <a:latin typeface="Times New Roman" pitchFamily="16" charset="0"/>
              </a:rPr>
              <a:t> 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1857375"/>
            <a:ext cx="5718175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3850" y="0"/>
            <a:ext cx="8496300" cy="206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>
                <a:solidFill>
                  <a:srgbClr val="0033CC"/>
                </a:solidFill>
                <a:latin typeface="Arial Black" pitchFamily="32" charset="0"/>
              </a:rPr>
              <a:t>«Чашечка»</a:t>
            </a:r>
            <a:r>
              <a:rPr lang="ru-RU" sz="2800">
                <a:solidFill>
                  <a:srgbClr val="330033"/>
                </a:solidFill>
                <a:latin typeface="Arial Black" pitchFamily="32" charset="0"/>
              </a:rPr>
              <a:t> - широкий расслабленный язык поднят к верхней губе, средняя часть языка прогнута, а боковые края загнуты кверху</a:t>
            </a:r>
            <a:r>
              <a:rPr lang="ru-RU" sz="3800">
                <a:solidFill>
                  <a:srgbClr val="330033"/>
                </a:solidFill>
                <a:latin typeface="Times New Roman" pitchFamily="16" charset="0"/>
              </a:rPr>
              <a:t> 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1928813"/>
            <a:ext cx="6326188" cy="467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4.bp.blogspot.com/-Oe5GXHpg9ZI/VHH7qkUQvZI/AAAAAAAAAJE/HBNgZ6GFgTU/s1600/%D0%A1%D0%BB%D0%B0%D0%B9%D0%B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</TotalTime>
  <Words>125</Words>
  <PresentationFormat>Экран (4:3)</PresentationFormat>
  <Paragraphs>16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Operator book</dc:creator>
  <cp:lastModifiedBy>Operator book</cp:lastModifiedBy>
  <cp:revision>2</cp:revision>
  <dcterms:created xsi:type="dcterms:W3CDTF">2018-02-28T12:20:07Z</dcterms:created>
  <dcterms:modified xsi:type="dcterms:W3CDTF">2018-02-28T12:30:20Z</dcterms:modified>
</cp:coreProperties>
</file>